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260" r:id="rId4"/>
    <p:sldId id="365" r:id="rId5"/>
    <p:sldId id="348" r:id="rId6"/>
    <p:sldId id="359" r:id="rId7"/>
    <p:sldId id="361" r:id="rId8"/>
    <p:sldId id="354" r:id="rId9"/>
    <p:sldId id="360" r:id="rId10"/>
    <p:sldId id="358" r:id="rId11"/>
    <p:sldId id="362" r:id="rId12"/>
    <p:sldId id="347" r:id="rId13"/>
    <p:sldId id="363" r:id="rId14"/>
    <p:sldId id="364" r:id="rId15"/>
    <p:sldId id="271" r:id="rId16"/>
  </p:sldIdLst>
  <p:sldSz cx="12192000" cy="6858000"/>
  <p:notesSz cx="12192000" cy="6858000"/>
  <p:custDataLst>
    <p:tags r:id="rId18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69" autoAdjust="0"/>
    <p:restoredTop sz="88956" autoAdjust="0"/>
  </p:normalViewPr>
  <p:slideViewPr>
    <p:cSldViewPr showGuides="1">
      <p:cViewPr varScale="1">
        <p:scale>
          <a:sx n="98" d="100"/>
          <a:sy n="98" d="100"/>
        </p:scale>
        <p:origin x="798" y="102"/>
      </p:cViewPr>
      <p:guideLst>
        <p:guide orient="horz" pos="2832"/>
        <p:guide pos="21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66"/>
    </p:cViewPr>
  </p:notesTextViewPr>
  <p:sorterViewPr>
    <p:cViewPr>
      <p:scale>
        <a:sx n="100" d="100"/>
        <a:sy n="100" d="100"/>
      </p:scale>
      <p:origin x="0" y="-6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用大模型理解知识图谱用于推荐系统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缺少关键属性，例如电影的类型，可能会导致共享相同属性的项目失去联系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现有的方法将文本实体和关系转换为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以供使用，这可能导致失去项之间的自然语义联系。例如，在图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中，“恐怖片”和“惊悚片”分别是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项的两个语义相关的属性。然而，相似的语义没有反映在不同的实体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ID(51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320)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中，这进一步导致相关项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中没有连接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现有的方法很难捕捉整个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中的高阶关系。大多数通过堆叠多层图神经网络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(GNN)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来传播和聚集信息，逐层传播不仅效率低下，而且会积累大量不相关的节点信息，导致过平滑问题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左下角所示，由于上述三个限制，现有方法无法确定相互过的</a:t>
            </a:r>
            <a:r>
              <a:rPr lang="zh-CN" alt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物品与目标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物品之间的潜在联系，从而导致不太理想的建议。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09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761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05BAA-5D2B-77E9-A489-31F58BBAF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2886C9-7F65-D47B-E539-B69963C8FD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166F5D3-0E2C-3A22-D81A-C8E3076987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EB747A9-D779-24B3-6E1E-2776B1D9BB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660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958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8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080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94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63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jpe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8.png"/><Relationship Id="rId5" Type="http://schemas.openxmlformats.org/officeDocument/2006/relationships/image" Target="../media/image3.png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6.png"/><Relationship Id="rId3" Type="http://schemas.openxmlformats.org/officeDocument/2006/relationships/image" Target="../media/image1.jpeg"/><Relationship Id="rId7" Type="http://schemas.openxmlformats.org/officeDocument/2006/relationships/image" Target="../media/image24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4.png"/><Relationship Id="rId5" Type="http://schemas.openxmlformats.org/officeDocument/2006/relationships/image" Target="../media/image3.png"/><Relationship Id="rId10" Type="http://schemas.openxmlformats.org/officeDocument/2006/relationships/image" Target="../media/image43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116890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455918" y="5735756"/>
            <a:ext cx="35350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Shunan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Yin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-564996" y="1519251"/>
            <a:ext cx="12371934" cy="11617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Comprehending Knowledge Graphs with Large Language Models </a:t>
            </a: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for Recommender Systems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9067800" y="54102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SIGIR 2025</a:t>
            </a:r>
            <a:endParaRPr sz="1600" dirty="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03576" y="5410012"/>
            <a:ext cx="6096356" cy="412681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lang="da-DK" altLang="zh-CN" sz="1600" dirty="0"/>
              <a:t>https://github.com/ziqiangcui/CoLaKG</a:t>
            </a:r>
            <a:endParaRPr lang="de-DE" altLang="zh-CN" sz="1600" dirty="0"/>
          </a:p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altLang="zh-CN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11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3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 dirty="0">
              <a:latin typeface="Noto Sans Mono CJK HK"/>
              <a:cs typeface="Noto Sans Mono CJK HK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3A135BCA-573B-354D-DB28-2B059C49E8F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5000" y="2534159"/>
            <a:ext cx="7849952" cy="28259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43FD96EB-4379-CE47-6D42-3211E0DC7A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86245" y="1650999"/>
            <a:ext cx="8419510" cy="48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90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94E6EAE2-1C92-18DD-A54D-B73C58B1C3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7000" y="1475617"/>
            <a:ext cx="662769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7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EF5115CE-D868-D8D0-F698-29CA361272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0819" y="1773196"/>
            <a:ext cx="9457143" cy="4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6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E405C-89C9-BE8F-AF5C-FE8DDF9CA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FC00A57-82DE-DC11-3AE7-C60342F4E5DB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6FD41FD-861F-BB0A-EA49-13B50400955C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294B9CFE-01E3-042A-BCFC-8ED058B86FC6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28F13FEA-9610-FA61-7EA0-6D52A4736A7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422E116-E575-8109-DB82-57482081F89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37D46174-EF5C-C4BF-44AB-0140BD3EE188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553F713-7758-E2BE-CCCE-9F3CAAF4108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16CBD0F-B98E-2F6A-90E1-CA9D5DEB6FAF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BF0E67B-95F3-1994-B39D-F5AC28D91845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FE2B5E5A-8ECA-6637-6698-8A534D7B0714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4F7CBB3-0305-FC6D-EF46-AF6E8B867D15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9A0C3260-44F0-03EC-5A5F-750B8D112613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D5B2EB89-0951-A104-8C25-5918AAFE3860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C92BDCA7-A3FA-9470-B111-9E621F58795B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5C2ADADE-39BF-F5D1-3EAB-683D8A288A49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F45663AA-5FA1-5F95-E471-EE192AC7B9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1981200"/>
            <a:ext cx="8554565" cy="40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6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6E0533-F512-1629-AC65-761B7FDB5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CEF7029-A6F7-A1E2-A4EA-C6974EDD9C7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078674AC-9025-AF51-0D34-0A5F92AB0D00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68F6032F-302A-DFB9-E48B-0F979D9DBA15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B0CC33BC-41B3-FF22-C93D-600057727D20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AD33E33-8F3F-6D2B-632D-63B1ED71A585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4F4B28B-54EB-ECFF-4079-379DD11A463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31D9A949-C6D2-24F4-1434-8BF7086CE14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978CEEC-E49C-024D-081E-E07ED8441EB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0A2C4F7-FF3F-0C20-CCB8-537D828A8698}"/>
              </a:ext>
            </a:extLst>
          </p:cNvPr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B751423-6B5F-07E6-2E2F-A63685028B2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BE517D4-17EC-D20F-D3DF-C468DE801569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70DC8F5A-5621-D3A2-0630-672EDF1EDE3D}"/>
              </a:ext>
            </a:extLst>
          </p:cNvPr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39B01344-DA43-5276-3CC2-C1C7BDC9621F}"/>
                </a:ext>
              </a:extLst>
            </p:cNvPr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89939091-48A3-2616-E533-35A85BC4004E}"/>
                </a:ext>
              </a:extLst>
            </p:cNvPr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12DFD948-A7E7-2B99-0572-79F1D931D8F2}"/>
              </a:ext>
            </a:extLst>
          </p:cNvPr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D3DFB3D-BC77-D11B-11DD-8081215A83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800" y="1256538"/>
            <a:ext cx="7829343" cy="55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717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857230" y="46355"/>
            <a:ext cx="1162050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1"/>
            </p:custDataLst>
          </p:nvPr>
        </p:nvSpPr>
        <p:spPr>
          <a:xfrm>
            <a:off x="2133600" y="1752600"/>
            <a:ext cx="10631805" cy="4041391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514350" indent="-514350">
              <a:buAutoNum type="romanLcParenBoth"/>
            </a:pPr>
            <a:endParaRPr sz="2000" dirty="0"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BADAE1-16A8-4F15-A05D-02CFE460A41F}"/>
              </a:ext>
            </a:extLst>
          </p:cNvPr>
          <p:cNvSpPr txBox="1"/>
          <p:nvPr/>
        </p:nvSpPr>
        <p:spPr>
          <a:xfrm>
            <a:off x="6096000" y="2101355"/>
            <a:ext cx="6095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dirty="0"/>
              <a:t>1)Many KGs suffer from missing facts and limited scopes, as constructing KGs requires manual effort and domain expertise.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2)Existing methods convert textual entities and relations into IDs for use, which can result in losing natural semantic connections between items.</a:t>
            </a:r>
          </a:p>
          <a:p>
            <a:pPr algn="just"/>
            <a:endParaRPr lang="en-US" altLang="zh-CN" sz="2000" dirty="0"/>
          </a:p>
          <a:p>
            <a:pPr algn="just"/>
            <a:r>
              <a:rPr lang="en-US" altLang="zh-CN" sz="2000" dirty="0"/>
              <a:t>3)Existing methods struggle to capture high-order relationships in the entire KG. 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17A8D0E-E64E-C268-DB74-85E49C9B51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761570"/>
            <a:ext cx="6204136" cy="43428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11D2873E-B43B-8CF5-A41C-5A5A168F28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9118" y="1077494"/>
            <a:ext cx="9116861" cy="58074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8A81F-530D-BEA7-51BD-D243099FC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EA10875-FB0A-795D-F0D6-D0158A5DA9EA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50DF9D4-3E81-E22E-01AC-8AB5ED6B6BD6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EA87B174-6BA5-228E-1129-0A6477F094D0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3C82ECB-7332-9FF6-9034-05BAE5ADF82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311061F-936E-1C4B-F3B5-3686AF336D2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>
            <a:extLst>
              <a:ext uri="{FF2B5EF4-FFF2-40B4-BE49-F238E27FC236}">
                <a16:creationId xmlns:a16="http://schemas.microsoft.com/office/drawing/2014/main" id="{9E64CDB8-93B9-D9E6-95F7-3E34CE81951A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AF722D0-65F9-0652-6D73-FC64059E45BC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4F20CEB-5C1F-BFD8-489B-4AE689067BE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32EE09CB-0FFF-E034-F2E5-4427D38852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A372FE8-339F-00FA-5958-41A142E318F0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CF725D48-1CAC-3FCA-F3E7-BE3D7297623C}"/>
              </a:ext>
            </a:extLst>
          </p:cNvPr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>
            <a:extLst>
              <a:ext uri="{FF2B5EF4-FFF2-40B4-BE49-F238E27FC236}">
                <a16:creationId xmlns:a16="http://schemas.microsoft.com/office/drawing/2014/main" id="{6ED80B03-9BAC-BF2F-567B-5CE5A3D413C8}"/>
              </a:ext>
            </a:extLst>
          </p:cNvPr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4AD7E083-B030-1C42-4AC8-B4E054467B45}"/>
                </a:ext>
              </a:extLst>
            </p:cNvPr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0BBD3EC-5AC9-0732-3523-9F6A6172BF8D}"/>
                </a:ext>
              </a:extLst>
            </p:cNvPr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>
            <a:extLst>
              <a:ext uri="{FF2B5EF4-FFF2-40B4-BE49-F238E27FC236}">
                <a16:creationId xmlns:a16="http://schemas.microsoft.com/office/drawing/2014/main" id="{3859BF3F-AA1E-C959-EFC8-C93C40920A6A}"/>
              </a:ext>
            </a:extLst>
          </p:cNvPr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13E82B19-8166-A7A5-1C23-D9347C2AA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1981200"/>
            <a:ext cx="11164279" cy="349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4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D3A45509-E277-67F0-F5C1-0C4D5933C0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037" y="950975"/>
            <a:ext cx="7057286" cy="184103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8A833EA7-CEC0-63D8-5CD8-7902E7FCEB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05246" y="1219200"/>
            <a:ext cx="4986754" cy="43363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C8CDDEE-0EEB-0F11-BFF2-667941CDBA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5202" y="1841024"/>
            <a:ext cx="4466842" cy="37983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00816116-D6A9-9C31-2C6D-7A08F6E9B8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640130"/>
            <a:ext cx="4374709" cy="226689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380F9C0-1D92-5901-271C-A7CB8F7D60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05400" y="3822697"/>
            <a:ext cx="6557457" cy="48659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105F5B2A-56B0-3BAF-EA05-12C35E6B693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82988" y="4749220"/>
            <a:ext cx="6062172" cy="41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6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ACD77BE9-76B1-34A1-8F25-8EDAF7C35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1" y="1040129"/>
            <a:ext cx="6477000" cy="142368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C96A1B3-852A-ECED-A6BE-E7D89B7BCA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02210" y="964017"/>
            <a:ext cx="5428829" cy="40639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C114349-7F4D-7DDC-E274-5B8A51A912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3245" y="1494587"/>
            <a:ext cx="5338372" cy="414394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139D7F35-E304-836D-D48F-BB7FDF420F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42551" y="2133600"/>
            <a:ext cx="4471629" cy="422691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FAD4AF5-8843-BA39-42FA-810294C6EB9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61" y="3581400"/>
            <a:ext cx="5826095" cy="20574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8ED657E5-80E5-C5BC-3057-7E39EFDEA6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98480" y="2967306"/>
            <a:ext cx="5914674" cy="425857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8FF079EA-79B5-5B4C-BCA5-F0320C122D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53439" y="3491220"/>
            <a:ext cx="5826096" cy="591713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D2A608BB-5D85-62A1-6934-81EAB62D8F3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851212" y="4174783"/>
            <a:ext cx="5179873" cy="464563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E15B8BE-A09B-E225-C5D3-6B228BD55B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25671" y="4731196"/>
            <a:ext cx="5179874" cy="445328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88DBF00E-FE90-287E-A4A6-73E68C7936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30415" y="5351644"/>
            <a:ext cx="5389862" cy="666163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AF4936A4-7CF0-8FA8-AED1-3BE2D644345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67349" y="6167039"/>
            <a:ext cx="4712638" cy="46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2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9674" y="-161164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307585" y="6731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AutoShape 2" descr="已上传的图片">
            <a:extLst>
              <a:ext uri="{FF2B5EF4-FFF2-40B4-BE49-F238E27FC236}">
                <a16:creationId xmlns:a16="http://schemas.microsoft.com/office/drawing/2014/main" id="{64EABF51-5E32-4DEC-8987-CCC56592CE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AutoShape 4" descr="已上传的图片">
            <a:extLst>
              <a:ext uri="{FF2B5EF4-FFF2-40B4-BE49-F238E27FC236}">
                <a16:creationId xmlns:a16="http://schemas.microsoft.com/office/drawing/2014/main" id="{FE807D75-8270-4867-B4DE-C95BD0A426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7A13AA66-8571-280D-F2A0-88FF3B6344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787173"/>
            <a:ext cx="5826095" cy="20574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5FD56CA1-C38C-381B-536C-D737D8A84E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6906" y="3136117"/>
            <a:ext cx="6040158" cy="85853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E729BF42-6319-F832-5268-4555577F98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9559" y="4132889"/>
            <a:ext cx="5604972" cy="84923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2F7B3A34-F11B-7805-4A80-4BE08C9447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69559" y="5243461"/>
            <a:ext cx="4648200" cy="443798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CBA98822-38D5-3326-C99D-D34D8C190ED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8603" y="5948593"/>
            <a:ext cx="6019292" cy="7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5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ED4A5AA8-93A0-B006-EA79-3A8A06042B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981267"/>
            <a:ext cx="12192000" cy="540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08663" y="-161164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10288" y="6731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CE88E9B-4C6B-9E37-4E0A-7AA1D3BA8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6400" y="1143000"/>
            <a:ext cx="8334387" cy="50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BkZTM0OGMzMWQ4M2VlY2NjNzYwNTY2N2VlMTRm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583</Words>
  <Application>Microsoft Office PowerPoint</Application>
  <PresentationFormat>宽屏</PresentationFormat>
  <Paragraphs>149</Paragraphs>
  <Slides>15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Noto Sans Mono CJK HK</vt:lpstr>
      <vt:lpstr>Arial</vt:lpstr>
      <vt:lpstr>Calibri</vt:lpstr>
      <vt:lpstr>Cambria Math</vt:lpstr>
      <vt:lpstr>Times New Roman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857056609@qq.com</cp:lastModifiedBy>
  <cp:revision>241</cp:revision>
  <dcterms:created xsi:type="dcterms:W3CDTF">2023-09-17T03:47:00Z</dcterms:created>
  <dcterms:modified xsi:type="dcterms:W3CDTF">2025-11-03T08:17:41Z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2023-09-03T16:00:00Z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2023-09-24T16:00:00Z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2052-12.1.0.17147</vt:lpwstr>
  </property>
</Properties>
</file>